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58" r:id="rId4"/>
    <p:sldId id="259" r:id="rId5"/>
    <p:sldId id="280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7" r:id="rId20"/>
    <p:sldId id="278" r:id="rId21"/>
    <p:sldId id="279" r:id="rId22"/>
    <p:sldId id="275" r:id="rId23"/>
    <p:sldId id="27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58" d="100"/>
          <a:sy n="5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specializations/deep-learning" TargetMode="External"/><Relationship Id="rId7" Type="http://schemas.openxmlformats.org/officeDocument/2006/relationships/hyperlink" Target="https://github.com/domjanbaric/Radionica2017" TargetMode="External"/><Relationship Id="rId2" Type="http://schemas.openxmlformats.org/officeDocument/2006/relationships/hyperlink" Target="https://www.coursera.org/learn/machine-learn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atacamp.com/" TargetMode="External"/><Relationship Id="rId5" Type="http://schemas.openxmlformats.org/officeDocument/2006/relationships/hyperlink" Target="https://www.kaggle.com/" TargetMode="External"/><Relationship Id="rId4" Type="http://schemas.openxmlformats.org/officeDocument/2006/relationships/hyperlink" Target="https://web.stanford.edu/~hastie/Papers/ESLII.pdf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netflix-inc/netflix-prize-data" TargetMode="External"/><Relationship Id="rId2" Type="http://schemas.openxmlformats.org/officeDocument/2006/relationships/hyperlink" Target="https://www.forbes.com/sites/kashmirhill/2012/02/16/how-target-figured-out-a-teen-girl-was-pregnant-before-her-father-did/#300c5d3f666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deepdreamgenerator.com/" TargetMode="External"/><Relationship Id="rId4" Type="http://schemas.openxmlformats.org/officeDocument/2006/relationships/hyperlink" Target="https://deepmind.com/blog/alphago-zero-learning-scratch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311.5269.pdf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hysicsml.github.io/pages/papers.html" TargetMode="External"/><Relationship Id="rId5" Type="http://schemas.openxmlformats.org/officeDocument/2006/relationships/hyperlink" Target="https://www.kaggle.com/c/galaxy-zoo-the-galaxy-challenge" TargetMode="External"/><Relationship Id="rId4" Type="http://schemas.openxmlformats.org/officeDocument/2006/relationships/hyperlink" Target="Machine%20learning%20phases%20of%20matter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6A0C5-7DB7-424D-BB38-41742A39A7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9418" y="1122363"/>
            <a:ext cx="10257906" cy="2387600"/>
          </a:xfrm>
        </p:spPr>
        <p:txBody>
          <a:bodyPr/>
          <a:lstStyle/>
          <a:p>
            <a:r>
              <a:rPr lang="hr-HR" dirty="0"/>
              <a:t>Radionica</a:t>
            </a:r>
            <a:r>
              <a:rPr lang="en-GB" dirty="0"/>
              <a:t> </a:t>
            </a:r>
            <a:r>
              <a:rPr lang="en-GB" dirty="0" err="1"/>
              <a:t>iz</a:t>
            </a:r>
            <a:r>
              <a:rPr lang="en-GB" dirty="0"/>
              <a:t> </a:t>
            </a:r>
            <a:r>
              <a:rPr lang="en-GB" dirty="0" err="1"/>
              <a:t>strojnog</a:t>
            </a:r>
            <a:r>
              <a:rPr lang="en-GB" dirty="0"/>
              <a:t> </a:t>
            </a:r>
            <a:r>
              <a:rPr lang="en-GB" dirty="0" err="1"/>
              <a:t>učenja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B430C0-6D20-4ED9-A23A-6F3A78B250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9418" y="3602038"/>
            <a:ext cx="9088581" cy="1655762"/>
          </a:xfrm>
        </p:spPr>
        <p:txBody>
          <a:bodyPr/>
          <a:lstStyle/>
          <a:p>
            <a:r>
              <a:rPr lang="en-GB" dirty="0"/>
              <a:t>Domjan Barić</a:t>
            </a:r>
            <a:br>
              <a:rPr lang="en-GB" dirty="0"/>
            </a:br>
            <a:r>
              <a:rPr lang="hr-HR" dirty="0"/>
              <a:t>Petar</a:t>
            </a:r>
            <a:r>
              <a:rPr lang="en-GB" dirty="0"/>
              <a:t> </a:t>
            </a:r>
            <a:r>
              <a:rPr lang="hr-HR" dirty="0"/>
              <a:t>perković</a:t>
            </a:r>
            <a:br>
              <a:rPr lang="en-GB" dirty="0"/>
            </a:br>
            <a:r>
              <a:rPr lang="hr-HR" dirty="0"/>
              <a:t>Matej</a:t>
            </a:r>
            <a:r>
              <a:rPr lang="en-GB" dirty="0"/>
              <a:t> Pavlović</a:t>
            </a:r>
          </a:p>
        </p:txBody>
      </p:sp>
    </p:spTree>
    <p:extLst>
      <p:ext uri="{BB962C8B-B14F-4D97-AF65-F5344CB8AC3E}">
        <p14:creationId xmlns:p14="http://schemas.microsoft.com/office/powerpoint/2010/main" val="3707250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3BAF3-9BA1-4AEB-81B5-C112EEB51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Big Data?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CCFDF-9745-4515-BC9C-A99EBFE6C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Dnevno</a:t>
            </a:r>
            <a:r>
              <a:rPr lang="en-GB" dirty="0"/>
              <a:t> se </a:t>
            </a:r>
            <a:r>
              <a:rPr lang="en-GB" dirty="0" err="1"/>
              <a:t>generira</a:t>
            </a:r>
            <a:r>
              <a:rPr lang="en-GB" dirty="0"/>
              <a:t>: </a:t>
            </a:r>
            <a:r>
              <a:rPr lang="hr-HR" dirty="0"/>
              <a:t>2.5 </a:t>
            </a:r>
            <a:r>
              <a:rPr lang="hr-HR" dirty="0" err="1"/>
              <a:t>exabytes</a:t>
            </a:r>
            <a:r>
              <a:rPr lang="hr-HR" dirty="0"/>
              <a:t> (2.5×10</a:t>
            </a:r>
            <a:r>
              <a:rPr lang="hr-HR" baseline="30000" dirty="0"/>
              <a:t>18</a:t>
            </a:r>
            <a:r>
              <a:rPr lang="hr-HR" dirty="0"/>
              <a:t>)</a:t>
            </a:r>
            <a:r>
              <a:rPr lang="en-GB" dirty="0"/>
              <a:t> </a:t>
            </a:r>
            <a:r>
              <a:rPr lang="en-GB" dirty="0" err="1"/>
              <a:t>podataka</a:t>
            </a:r>
            <a:endParaRPr lang="en-GB" dirty="0"/>
          </a:p>
          <a:p>
            <a:r>
              <a:rPr lang="en-GB" dirty="0"/>
              <a:t>Hadoop, </a:t>
            </a:r>
            <a:r>
              <a:rPr lang="en-GB" dirty="0" err="1"/>
              <a:t>distribuirani</a:t>
            </a:r>
            <a:r>
              <a:rPr lang="en-GB" dirty="0"/>
              <a:t> </a:t>
            </a:r>
            <a:r>
              <a:rPr lang="en-GB" dirty="0" err="1"/>
              <a:t>sustavi</a:t>
            </a:r>
            <a:r>
              <a:rPr lang="en-GB" dirty="0"/>
              <a:t>, </a:t>
            </a:r>
            <a:r>
              <a:rPr lang="hr-HR" dirty="0" err="1"/>
              <a:t>MapReduce</a:t>
            </a:r>
            <a:r>
              <a:rPr lang="hr-HR" dirty="0"/>
              <a:t> </a:t>
            </a:r>
            <a:endParaRPr lang="en-GB" dirty="0"/>
          </a:p>
          <a:p>
            <a:endParaRPr lang="hr-H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57E3E9-BC0E-4388-B73F-85AF095BC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344" y="3488265"/>
            <a:ext cx="8856133" cy="301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11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346B5-170C-48E3-A0F5-C01D577B3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Science?</a:t>
            </a:r>
            <a:endParaRPr lang="hr-H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6550AC-A1EF-4369-A52D-A15124F50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097087"/>
            <a:ext cx="4740540" cy="397246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1ED0FC-685F-4B51-BA04-ABBBC6038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200" y="2097086"/>
            <a:ext cx="5165458" cy="397246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86615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264BE-D47C-439E-9BD9-0B1FB141E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Materijali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5D09B-0182-41E2-980D-0899044ED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>
                <a:hlinkClick r:id="rId2"/>
              </a:rPr>
              <a:t>Coursera: Machine Learning, Andrew Ng</a:t>
            </a:r>
            <a:endParaRPr lang="en-GB" dirty="0"/>
          </a:p>
          <a:p>
            <a:r>
              <a:rPr lang="en-GB" dirty="0">
                <a:hlinkClick r:id="rId3"/>
              </a:rPr>
              <a:t>Coursera: deepLearning.ai, Andrew Ng</a:t>
            </a:r>
            <a:endParaRPr lang="en-GB" dirty="0"/>
          </a:p>
          <a:p>
            <a:r>
              <a:rPr lang="en-US" dirty="0">
                <a:hlinkClick r:id="rId4"/>
              </a:rPr>
              <a:t>The Elements of Statistical Learning</a:t>
            </a:r>
            <a:endParaRPr lang="en-US" dirty="0"/>
          </a:p>
          <a:p>
            <a:r>
              <a:rPr lang="en-GB" dirty="0">
                <a:hlinkClick r:id="rId5"/>
              </a:rPr>
              <a:t>Kaggle</a:t>
            </a:r>
            <a:endParaRPr lang="en-GB" dirty="0"/>
          </a:p>
          <a:p>
            <a:r>
              <a:rPr lang="hr-HR" dirty="0" err="1">
                <a:hlinkClick r:id="rId6"/>
              </a:rPr>
              <a:t>DataCamp</a:t>
            </a:r>
            <a:endParaRPr lang="en-GB" dirty="0"/>
          </a:p>
          <a:p>
            <a:r>
              <a:rPr lang="en-GB" dirty="0"/>
              <a:t>Udacity, Udemy, </a:t>
            </a:r>
            <a:r>
              <a:rPr lang="en-GB" dirty="0" err="1"/>
              <a:t>edx</a:t>
            </a:r>
            <a:endParaRPr lang="en-GB" dirty="0"/>
          </a:p>
          <a:p>
            <a:r>
              <a:rPr lang="en-GB" dirty="0" err="1">
                <a:hlinkClick r:id="rId7"/>
              </a:rPr>
              <a:t>GitRepo</a:t>
            </a:r>
            <a:endParaRPr lang="en-GB" dirty="0"/>
          </a:p>
          <a:p>
            <a:pPr marL="0" indent="0">
              <a:buNone/>
            </a:pP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578145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527C6-96DA-4241-8EE3-C451B3A9E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2150533"/>
            <a:ext cx="9906000" cy="1105430"/>
          </a:xfrm>
        </p:spPr>
        <p:txBody>
          <a:bodyPr>
            <a:normAutofit/>
          </a:bodyPr>
          <a:lstStyle/>
          <a:p>
            <a:pPr algn="ctr"/>
            <a:r>
              <a:rPr lang="en-GB" sz="7200" b="1" dirty="0" err="1"/>
              <a:t>Pitanja</a:t>
            </a:r>
            <a:r>
              <a:rPr lang="en-GB" sz="7200" b="1" dirty="0"/>
              <a:t>?</a:t>
            </a:r>
            <a:endParaRPr lang="hr-HR" sz="72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20C5E-2F67-45C2-9A44-4B38D8695B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89850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F502A-1BF8-4E87-B334-C2952A079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7200" dirty="0" err="1"/>
              <a:t>Pauza</a:t>
            </a:r>
            <a:r>
              <a:rPr lang="en-GB" sz="7200" dirty="0"/>
              <a:t> 15. min</a:t>
            </a:r>
            <a:endParaRPr lang="hr-HR" sz="7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7D23B-1309-4DEE-9F3D-6E8ED1BD0D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62876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20718-9439-4ED8-913E-BF0E34E2A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7200" dirty="0" err="1"/>
              <a:t>Tehnički</a:t>
            </a:r>
            <a:r>
              <a:rPr lang="en-GB" sz="7200" dirty="0"/>
              <a:t> </a:t>
            </a:r>
            <a:r>
              <a:rPr lang="en-GB" sz="7200" dirty="0" err="1"/>
              <a:t>dio</a:t>
            </a:r>
            <a:endParaRPr lang="hr-HR" sz="7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B45031-3361-4EF1-ACCE-23566C132A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512946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106AF-82C2-4BF2-8915-4356C2458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 </a:t>
            </a:r>
            <a:r>
              <a:rPr lang="en-GB" dirty="0" err="1"/>
              <a:t>ili</a:t>
            </a:r>
            <a:r>
              <a:rPr lang="en-GB" dirty="0"/>
              <a:t> r?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0EF71-D0A2-4C32-A528-9357B161BA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err="1"/>
              <a:t>Brzina</a:t>
            </a:r>
            <a:endParaRPr lang="en-GB" dirty="0"/>
          </a:p>
          <a:p>
            <a:r>
              <a:rPr lang="en-GB" dirty="0" err="1"/>
              <a:t>Sintaksa</a:t>
            </a:r>
            <a:r>
              <a:rPr lang="en-GB" dirty="0"/>
              <a:t> (</a:t>
            </a:r>
            <a:r>
              <a:rPr lang="en-GB" dirty="0" err="1"/>
              <a:t>objektno</a:t>
            </a:r>
            <a:r>
              <a:rPr lang="en-GB" dirty="0"/>
              <a:t> </a:t>
            </a:r>
            <a:r>
              <a:rPr lang="en-GB" dirty="0" err="1"/>
              <a:t>orjentirana</a:t>
            </a:r>
            <a:r>
              <a:rPr lang="en-GB" dirty="0"/>
              <a:t>)</a:t>
            </a:r>
          </a:p>
          <a:p>
            <a:r>
              <a:rPr lang="en-GB" dirty="0"/>
              <a:t>General purpose</a:t>
            </a:r>
          </a:p>
          <a:p>
            <a:r>
              <a:rPr lang="en-GB" dirty="0"/>
              <a:t>Deep Learning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1F4475-0B17-441D-B361-F81144863C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err="1"/>
              <a:t>Vizualizacija</a:t>
            </a:r>
            <a:endParaRPr lang="en-GB" dirty="0"/>
          </a:p>
          <a:p>
            <a:r>
              <a:rPr lang="en-GB" dirty="0" err="1"/>
              <a:t>Rstudio</a:t>
            </a:r>
            <a:endParaRPr lang="en-GB" dirty="0"/>
          </a:p>
          <a:p>
            <a:r>
              <a:rPr lang="en-GB" dirty="0" err="1"/>
              <a:t>Nema</a:t>
            </a:r>
            <a:r>
              <a:rPr lang="en-GB" dirty="0"/>
              <a:t> </a:t>
            </a:r>
            <a:r>
              <a:rPr lang="en-GB" dirty="0" err="1"/>
              <a:t>problema</a:t>
            </a:r>
            <a:r>
              <a:rPr lang="en-GB" dirty="0"/>
              <a:t> s </a:t>
            </a:r>
            <a:r>
              <a:rPr lang="en-GB" dirty="0" err="1"/>
              <a:t>različitim</a:t>
            </a:r>
            <a:r>
              <a:rPr lang="en-GB" dirty="0"/>
              <a:t> </a:t>
            </a:r>
            <a:r>
              <a:rPr lang="en-GB" dirty="0" err="1"/>
              <a:t>verzijama</a:t>
            </a:r>
            <a:endParaRPr lang="en-GB" dirty="0"/>
          </a:p>
          <a:p>
            <a:r>
              <a:rPr lang="en-GB" dirty="0"/>
              <a:t>Latex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21B56D-89E6-4C85-9ABA-367155342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0" y="4318318"/>
            <a:ext cx="2539682" cy="25396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E88AF8-23AA-49E3-B12C-3AD836943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933" y="3718983"/>
            <a:ext cx="4035879" cy="313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576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28E26-C5E9-4B1C-8EE2-3C384F12C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Ako</a:t>
            </a:r>
            <a:r>
              <a:rPr lang="en-GB" dirty="0"/>
              <a:t> </a:t>
            </a:r>
            <a:r>
              <a:rPr lang="en-GB" dirty="0" err="1"/>
              <a:t>ste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windowsima</a:t>
            </a:r>
            <a:endParaRPr lang="hr-H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4C2378-749B-4BEA-B4D2-50809473F3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964267"/>
            <a:ext cx="5486411" cy="312288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61C1B8-EBF7-45E6-B4FE-7E852A81F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667" y="1655230"/>
            <a:ext cx="3431917" cy="343191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507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63D7B-C108-4420-8B36-4EBD3023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Biblioteke</a:t>
            </a:r>
            <a:endParaRPr lang="hr-H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2E985-8478-4391-B2CE-4677619D32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Machine learning</a:t>
            </a:r>
            <a:endParaRPr lang="hr-H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98085E-546A-4D73-8D02-9BD7D230BB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err="1"/>
              <a:t>Numpy</a:t>
            </a:r>
            <a:endParaRPr lang="en-GB" dirty="0"/>
          </a:p>
          <a:p>
            <a:r>
              <a:rPr lang="en-GB" dirty="0" err="1"/>
              <a:t>Scipy</a:t>
            </a:r>
            <a:endParaRPr lang="en-GB" dirty="0"/>
          </a:p>
          <a:p>
            <a:r>
              <a:rPr lang="en-GB" dirty="0" err="1"/>
              <a:t>Scikit</a:t>
            </a:r>
            <a:endParaRPr lang="en-GB" dirty="0"/>
          </a:p>
          <a:p>
            <a:r>
              <a:rPr lang="en-GB" dirty="0"/>
              <a:t>Pandas</a:t>
            </a:r>
            <a:endParaRPr lang="hr-H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B1920B-F686-4A96-B665-E6D978437C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Deep learning</a:t>
            </a:r>
            <a:endParaRPr lang="hr-H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E9149-4CA0-4F29-BC2E-84E82608C8B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 err="1"/>
              <a:t>TensorFlow</a:t>
            </a:r>
            <a:endParaRPr lang="en-GB" dirty="0"/>
          </a:p>
          <a:p>
            <a:r>
              <a:rPr lang="en-GB" dirty="0" err="1"/>
              <a:t>Keras</a:t>
            </a:r>
            <a:endParaRPr lang="en-GB" dirty="0"/>
          </a:p>
          <a:p>
            <a:endParaRPr lang="hr-H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B845E-64E3-4F3B-A4F2-9FA3797C2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615" y="3296172"/>
            <a:ext cx="1641106" cy="15344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744A6E-1ED8-4C5F-8796-F21B0DA7B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335" y="4816925"/>
            <a:ext cx="2751666" cy="15478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E6EC08-BAB1-4F73-AE2D-6829C90BB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4862" y="4182532"/>
            <a:ext cx="2854224" cy="2432577"/>
          </a:xfrm>
          <a:prstGeom prst="roundRect">
            <a:avLst>
              <a:gd name="adj" fmla="val 13648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BA0175-2E7E-46C4-8C3A-3CF67BB40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7932" y="4383538"/>
            <a:ext cx="1981199" cy="198119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0621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9F047-85F6-4CC5-B019-BF1BA2681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Demo1</a:t>
            </a:r>
            <a:endParaRPr lang="hr-H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D9FC5B-A3E8-4A3A-84E8-1BDC6187C7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57454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220C6-821C-4511-AA4A-3E535914B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Tko</a:t>
            </a:r>
            <a:r>
              <a:rPr lang="en-GB" dirty="0"/>
              <a:t> </a:t>
            </a:r>
            <a:r>
              <a:rPr lang="en-GB" dirty="0" err="1"/>
              <a:t>su</a:t>
            </a:r>
            <a:r>
              <a:rPr lang="en-GB" dirty="0"/>
              <a:t> </a:t>
            </a:r>
            <a:r>
              <a:rPr lang="en-GB" dirty="0" err="1"/>
              <a:t>predavači</a:t>
            </a:r>
            <a:r>
              <a:rPr lang="en-GB" dirty="0"/>
              <a:t>?</a:t>
            </a:r>
            <a:endParaRPr lang="hr-H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5467CD-0B47-4F79-9117-F5502FAF9D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3" y="5233799"/>
            <a:ext cx="3195240" cy="576262"/>
          </a:xfrm>
        </p:spPr>
        <p:txBody>
          <a:bodyPr/>
          <a:lstStyle/>
          <a:p>
            <a:r>
              <a:rPr lang="en-GB" dirty="0"/>
              <a:t>Domjan Barić</a:t>
            </a:r>
            <a:endParaRPr lang="hr-HR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76B59ACE-69C2-40E2-9011-ACFE4853AE01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2"/>
          <a:srcRect t="18734" b="27741"/>
          <a:stretch/>
        </p:blipFill>
        <p:spPr>
          <a:xfrm>
            <a:off x="1141413" y="2666998"/>
            <a:ext cx="3195240" cy="231385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6CEB73-EEB2-4983-8D24-66AB4510D6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89053" y="5233799"/>
            <a:ext cx="3200400" cy="576262"/>
          </a:xfrm>
        </p:spPr>
        <p:txBody>
          <a:bodyPr/>
          <a:lstStyle/>
          <a:p>
            <a:r>
              <a:rPr lang="en-GB" dirty="0" err="1"/>
              <a:t>Petar</a:t>
            </a:r>
            <a:r>
              <a:rPr lang="en-GB" dirty="0"/>
              <a:t> Perković</a:t>
            </a:r>
            <a:endParaRPr lang="hr-HR" dirty="0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F0003EBD-36BE-4BBC-A0A1-89181D0E4FE9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3"/>
          <a:srcRect l="143" t="42839" r="-143" b="4374"/>
          <a:stretch/>
        </p:blipFill>
        <p:spPr>
          <a:xfrm>
            <a:off x="4489053" y="2666998"/>
            <a:ext cx="3198940" cy="2313856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4A3BDCA-6F6B-4CBA-AAEA-24686A54D2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41853" y="5172600"/>
            <a:ext cx="3190741" cy="637461"/>
          </a:xfrm>
        </p:spPr>
        <p:txBody>
          <a:bodyPr/>
          <a:lstStyle/>
          <a:p>
            <a:r>
              <a:rPr lang="en-GB" dirty="0" err="1"/>
              <a:t>Matej</a:t>
            </a:r>
            <a:r>
              <a:rPr lang="en-GB" dirty="0"/>
              <a:t> </a:t>
            </a:r>
            <a:r>
              <a:rPr lang="en-GB" dirty="0" err="1"/>
              <a:t>pavlović</a:t>
            </a:r>
            <a:endParaRPr lang="hr-HR" dirty="0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463C19D5-A380-4A15-8EA0-8F60444311D4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/>
          <a:srcRect l="4050" r="4050"/>
          <a:stretch>
            <a:fillRect/>
          </a:stretch>
        </p:blipFill>
        <p:spPr>
          <a:xfrm>
            <a:off x="7851775" y="2667000"/>
            <a:ext cx="3195638" cy="2314575"/>
          </a:xfrm>
        </p:spPr>
      </p:pic>
    </p:spTree>
    <p:extLst>
      <p:ext uri="{BB962C8B-B14F-4D97-AF65-F5344CB8AC3E}">
        <p14:creationId xmlns:p14="http://schemas.microsoft.com/office/powerpoint/2010/main" val="1237565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9F047-85F6-4CC5-B019-BF1BA2681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Demo2: Higgs competition</a:t>
            </a:r>
            <a:endParaRPr lang="hr-H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D9FC5B-A3E8-4A3A-84E8-1BDC6187C7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68676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9F047-85F6-4CC5-B019-BF1BA2681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Demo3: MNIST I Cifar10</a:t>
            </a:r>
            <a:endParaRPr lang="hr-H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D9FC5B-A3E8-4A3A-84E8-1BDC6187C7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237059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527C6-96DA-4241-8EE3-C451B3A9E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2150533"/>
            <a:ext cx="9906000" cy="1105430"/>
          </a:xfrm>
        </p:spPr>
        <p:txBody>
          <a:bodyPr>
            <a:normAutofit/>
          </a:bodyPr>
          <a:lstStyle/>
          <a:p>
            <a:pPr algn="ctr"/>
            <a:r>
              <a:rPr lang="en-GB" sz="7200" b="1" dirty="0" err="1"/>
              <a:t>Pitanja</a:t>
            </a:r>
            <a:r>
              <a:rPr lang="en-GB" sz="7200" b="1" dirty="0"/>
              <a:t>?</a:t>
            </a:r>
            <a:endParaRPr lang="hr-HR" sz="72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20C5E-2F67-45C2-9A44-4B38D8695B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98616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527C6-96DA-4241-8EE3-C451B3A9E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2150532"/>
            <a:ext cx="9906000" cy="1862667"/>
          </a:xfrm>
        </p:spPr>
        <p:txBody>
          <a:bodyPr>
            <a:normAutofit/>
          </a:bodyPr>
          <a:lstStyle/>
          <a:p>
            <a:pPr algn="ctr"/>
            <a:r>
              <a:rPr lang="en-GB" sz="7200" b="1" dirty="0" err="1"/>
              <a:t>Vidimo</a:t>
            </a:r>
            <a:r>
              <a:rPr lang="en-GB" sz="7200" b="1" dirty="0"/>
              <a:t> se </a:t>
            </a:r>
            <a:r>
              <a:rPr lang="en-GB" sz="7200" b="1" dirty="0" err="1"/>
              <a:t>sljedeći</a:t>
            </a:r>
            <a:r>
              <a:rPr lang="en-GB" sz="7200" b="1" dirty="0"/>
              <a:t> put</a:t>
            </a:r>
            <a:endParaRPr lang="hr-HR" sz="72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20C5E-2F67-45C2-9A44-4B38D8695B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515066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F30A7-4580-4614-8691-B0DA1ED47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61642"/>
          </a:xfrm>
        </p:spPr>
        <p:txBody>
          <a:bodyPr/>
          <a:lstStyle/>
          <a:p>
            <a:r>
              <a:rPr lang="en-GB" dirty="0" err="1"/>
              <a:t>Raspored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9097D-6185-49CC-B1C7-38E88F412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80160"/>
            <a:ext cx="9905999" cy="4511041"/>
          </a:xfrm>
        </p:spPr>
        <p:txBody>
          <a:bodyPr/>
          <a:lstStyle/>
          <a:p>
            <a:r>
              <a:rPr lang="en-GB" dirty="0"/>
              <a:t>1. </a:t>
            </a:r>
            <a:r>
              <a:rPr lang="en-GB" dirty="0" err="1"/>
              <a:t>Tjedan</a:t>
            </a:r>
            <a:r>
              <a:rPr lang="en-GB" dirty="0"/>
              <a:t>: </a:t>
            </a:r>
            <a:r>
              <a:rPr lang="en-GB" dirty="0" err="1"/>
              <a:t>Uvod</a:t>
            </a:r>
            <a:r>
              <a:rPr lang="en-GB" dirty="0"/>
              <a:t> (Domjan)</a:t>
            </a:r>
          </a:p>
          <a:p>
            <a:r>
              <a:rPr lang="en-GB" dirty="0"/>
              <a:t>2. </a:t>
            </a:r>
            <a:r>
              <a:rPr lang="en-GB" dirty="0" err="1"/>
              <a:t>Tjedan</a:t>
            </a:r>
            <a:r>
              <a:rPr lang="en-GB" dirty="0"/>
              <a:t>: (Domjan)</a:t>
            </a:r>
          </a:p>
          <a:p>
            <a:pPr lvl="1"/>
            <a:r>
              <a:rPr lang="en-GB" dirty="0"/>
              <a:t> </a:t>
            </a:r>
            <a:r>
              <a:rPr lang="en-GB" dirty="0" err="1"/>
              <a:t>Nadzirano</a:t>
            </a:r>
            <a:r>
              <a:rPr lang="en-GB" dirty="0"/>
              <a:t> </a:t>
            </a:r>
            <a:r>
              <a:rPr lang="en-GB" dirty="0" err="1"/>
              <a:t>učenje</a:t>
            </a:r>
            <a:endParaRPr lang="en-GB" dirty="0"/>
          </a:p>
          <a:p>
            <a:pPr lvl="1"/>
            <a:r>
              <a:rPr lang="en-GB" dirty="0" err="1"/>
              <a:t>Nenadzirano</a:t>
            </a:r>
            <a:r>
              <a:rPr lang="en-GB" dirty="0"/>
              <a:t> </a:t>
            </a:r>
            <a:r>
              <a:rPr lang="en-GB" dirty="0" err="1"/>
              <a:t>učenje</a:t>
            </a:r>
            <a:endParaRPr lang="en-GB" dirty="0"/>
          </a:p>
          <a:p>
            <a:r>
              <a:rPr lang="en-GB" dirty="0"/>
              <a:t>3. </a:t>
            </a:r>
            <a:r>
              <a:rPr lang="en-GB" dirty="0" err="1"/>
              <a:t>Tjedan</a:t>
            </a:r>
            <a:r>
              <a:rPr lang="en-GB" dirty="0"/>
              <a:t>: </a:t>
            </a:r>
            <a:r>
              <a:rPr lang="en-GB" dirty="0" err="1"/>
              <a:t>Uvod</a:t>
            </a:r>
            <a:r>
              <a:rPr lang="en-GB" dirty="0"/>
              <a:t> u </a:t>
            </a:r>
            <a:r>
              <a:rPr lang="en-GB" dirty="0" err="1"/>
              <a:t>neuronske</a:t>
            </a:r>
            <a:r>
              <a:rPr lang="en-GB" dirty="0"/>
              <a:t> </a:t>
            </a:r>
            <a:r>
              <a:rPr lang="en-GB" dirty="0" err="1"/>
              <a:t>mreže</a:t>
            </a:r>
            <a:r>
              <a:rPr lang="en-GB" dirty="0"/>
              <a:t> (</a:t>
            </a:r>
            <a:r>
              <a:rPr lang="en-GB" dirty="0" err="1"/>
              <a:t>Petar</a:t>
            </a:r>
            <a:r>
              <a:rPr lang="en-GB" dirty="0"/>
              <a:t>)</a:t>
            </a:r>
          </a:p>
          <a:p>
            <a:r>
              <a:rPr lang="en-GB" dirty="0"/>
              <a:t>4. </a:t>
            </a:r>
            <a:r>
              <a:rPr lang="en-GB" dirty="0" err="1"/>
              <a:t>Tjedan</a:t>
            </a:r>
            <a:r>
              <a:rPr lang="en-GB" dirty="0"/>
              <a:t>: (</a:t>
            </a:r>
            <a:r>
              <a:rPr lang="en-GB" dirty="0" err="1"/>
              <a:t>Matej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Konvolucijske </a:t>
            </a:r>
            <a:r>
              <a:rPr lang="en-GB" dirty="0" err="1"/>
              <a:t>neuronske</a:t>
            </a:r>
            <a:r>
              <a:rPr lang="en-GB" dirty="0"/>
              <a:t> </a:t>
            </a:r>
            <a:r>
              <a:rPr lang="en-GB" dirty="0" err="1"/>
              <a:t>mreže</a:t>
            </a:r>
            <a:endParaRPr lang="en-GB" dirty="0"/>
          </a:p>
          <a:p>
            <a:pPr lvl="1"/>
            <a:r>
              <a:rPr lang="en-GB" dirty="0" err="1"/>
              <a:t>Modeliranje</a:t>
            </a:r>
            <a:r>
              <a:rPr lang="en-GB" dirty="0"/>
              <a:t> </a:t>
            </a:r>
            <a:r>
              <a:rPr lang="en-GB" dirty="0" err="1"/>
              <a:t>slijedova</a:t>
            </a:r>
            <a:endParaRPr lang="en-GB" dirty="0"/>
          </a:p>
          <a:p>
            <a:r>
              <a:rPr lang="en-GB" dirty="0"/>
              <a:t>5.Tjedan: </a:t>
            </a:r>
            <a:r>
              <a:rPr lang="en-GB" dirty="0" err="1"/>
              <a:t>Hackathoon</a:t>
            </a:r>
            <a:r>
              <a:rPr lang="en-GB" dirty="0"/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2702934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1DB29-12FF-4594-9B9A-DB96C6017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Zašto</a:t>
            </a:r>
            <a:r>
              <a:rPr lang="en-GB" dirty="0"/>
              <a:t> </a:t>
            </a:r>
            <a:r>
              <a:rPr lang="en-GB" dirty="0" err="1"/>
              <a:t>je</a:t>
            </a:r>
            <a:r>
              <a:rPr lang="en-GB" dirty="0"/>
              <a:t> </a:t>
            </a:r>
            <a:r>
              <a:rPr lang="en-GB" dirty="0" err="1"/>
              <a:t>strojno</a:t>
            </a:r>
            <a:r>
              <a:rPr lang="en-GB" dirty="0"/>
              <a:t> </a:t>
            </a:r>
            <a:r>
              <a:rPr lang="en-GB" dirty="0" err="1"/>
              <a:t>učenje</a:t>
            </a:r>
            <a:r>
              <a:rPr lang="en-GB" dirty="0"/>
              <a:t> </a:t>
            </a:r>
            <a:r>
              <a:rPr lang="en-GB" dirty="0" err="1"/>
              <a:t>danas</a:t>
            </a:r>
            <a:r>
              <a:rPr lang="en-GB" dirty="0"/>
              <a:t> cool?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00E32-5090-4D39-8DAB-9BC47A6CB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Target predicts teen pregnancy</a:t>
            </a:r>
            <a:endParaRPr lang="en-GB" dirty="0"/>
          </a:p>
          <a:p>
            <a:r>
              <a:rPr lang="en-GB" dirty="0">
                <a:hlinkClick r:id="rId3"/>
              </a:rPr>
              <a:t>Netflix Prize</a:t>
            </a:r>
            <a:endParaRPr lang="en-GB" dirty="0"/>
          </a:p>
          <a:p>
            <a:r>
              <a:rPr lang="en-GB" dirty="0">
                <a:hlinkClick r:id="rId4"/>
              </a:rPr>
              <a:t>AlphaGo Zero</a:t>
            </a:r>
            <a:endParaRPr lang="en-GB" dirty="0"/>
          </a:p>
          <a:p>
            <a:r>
              <a:rPr lang="en-GB" dirty="0">
                <a:hlinkClick r:id="rId5"/>
              </a:rPr>
              <a:t>Google </a:t>
            </a:r>
            <a:r>
              <a:rPr lang="en-GB" dirty="0" err="1">
                <a:hlinkClick r:id="rId5"/>
              </a:rPr>
              <a:t>DeepDream</a:t>
            </a:r>
            <a:endParaRPr lang="hr-H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D7ACE8-0039-46A6-8FF3-97158BE66F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9156" y="2532601"/>
            <a:ext cx="5453149" cy="341100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21626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4B595-A456-42B7-95E5-15FA6064C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02634"/>
            <a:ext cx="9905998" cy="1010777"/>
          </a:xfrm>
        </p:spPr>
        <p:txBody>
          <a:bodyPr/>
          <a:lstStyle/>
          <a:p>
            <a:r>
              <a:rPr lang="en-GB" dirty="0"/>
              <a:t>Jesu li </a:t>
            </a:r>
            <a:r>
              <a:rPr lang="en-GB" dirty="0" err="1"/>
              <a:t>neuronske</a:t>
            </a:r>
            <a:r>
              <a:rPr lang="en-GB" dirty="0"/>
              <a:t> </a:t>
            </a:r>
            <a:r>
              <a:rPr lang="en-GB" dirty="0" err="1"/>
              <a:t>mreže</a:t>
            </a:r>
            <a:r>
              <a:rPr lang="en-GB" dirty="0"/>
              <a:t> </a:t>
            </a:r>
            <a:r>
              <a:rPr lang="en-GB" dirty="0" err="1"/>
              <a:t>svemoguće</a:t>
            </a:r>
            <a:r>
              <a:rPr lang="en-GB" dirty="0"/>
              <a:t>?</a:t>
            </a:r>
            <a:endParaRPr lang="hr-H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F65B38-1D14-4143-B521-5DF4B7BDEB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313410"/>
            <a:ext cx="10064144" cy="49710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1114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F638B-2A73-4EDB-AC46-CBE4E4602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Strojno</a:t>
            </a:r>
            <a:r>
              <a:rPr lang="en-GB" dirty="0"/>
              <a:t> </a:t>
            </a:r>
            <a:r>
              <a:rPr lang="en-GB" dirty="0" err="1"/>
              <a:t>učenje</a:t>
            </a:r>
            <a:r>
              <a:rPr lang="en-GB" dirty="0"/>
              <a:t> I </a:t>
            </a:r>
            <a:r>
              <a:rPr lang="en-GB" dirty="0" err="1"/>
              <a:t>fizika</a:t>
            </a:r>
            <a:endParaRPr lang="hr-H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196823-2BAF-4344-9E32-4E07FD4D5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5764" y="2097088"/>
            <a:ext cx="4081648" cy="3998912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9DADB3-76E1-4F8E-9CCB-EBBD2BE82539}"/>
              </a:ext>
            </a:extLst>
          </p:cNvPr>
          <p:cNvSpPr txBox="1">
            <a:spLocks/>
          </p:cNvSpPr>
          <p:nvPr/>
        </p:nvSpPr>
        <p:spPr>
          <a:xfrm>
            <a:off x="1141413" y="2249487"/>
            <a:ext cx="6326188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r-HR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EB561CA-F2C4-4EFB-BF4F-BAEAFAF5F7EC}"/>
              </a:ext>
            </a:extLst>
          </p:cNvPr>
          <p:cNvSpPr txBox="1">
            <a:spLocks/>
          </p:cNvSpPr>
          <p:nvPr/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4930505-5AD3-4A11-B70E-855D8F394973}"/>
              </a:ext>
            </a:extLst>
          </p:cNvPr>
          <p:cNvSpPr txBox="1">
            <a:spLocks/>
          </p:cNvSpPr>
          <p:nvPr/>
        </p:nvSpPr>
        <p:spPr>
          <a:xfrm>
            <a:off x="1293813" y="2401887"/>
            <a:ext cx="5327120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3"/>
              </a:rPr>
              <a:t>Hamiltonian learning</a:t>
            </a:r>
            <a:endParaRPr lang="en-GB" dirty="0"/>
          </a:p>
          <a:p>
            <a:r>
              <a:rPr lang="en-US" dirty="0">
                <a:hlinkClick r:id="rId4" action="ppaction://hlinkfile"/>
              </a:rPr>
              <a:t>Machine learning phases of matter</a:t>
            </a:r>
            <a:endParaRPr lang="en-US" dirty="0"/>
          </a:p>
          <a:p>
            <a:r>
              <a:rPr lang="en-US" dirty="0">
                <a:hlinkClick r:id="rId5"/>
              </a:rPr>
              <a:t>Galaxy Zoo</a:t>
            </a:r>
            <a:endParaRPr lang="en-US" dirty="0"/>
          </a:p>
          <a:p>
            <a:r>
              <a:rPr lang="en-US" dirty="0" err="1"/>
              <a:t>Mnogo</a:t>
            </a:r>
            <a:r>
              <a:rPr lang="en-US" dirty="0"/>
              <a:t> </a:t>
            </a:r>
            <a:r>
              <a:rPr lang="en-US" dirty="0" err="1"/>
              <a:t>drugih</a:t>
            </a:r>
            <a:r>
              <a:rPr lang="en-US" dirty="0"/>
              <a:t> </a:t>
            </a:r>
            <a:r>
              <a:rPr lang="en-US" dirty="0" err="1"/>
              <a:t>primjera</a:t>
            </a:r>
            <a:r>
              <a:rPr lang="en-US" dirty="0"/>
              <a:t> </a:t>
            </a:r>
            <a:r>
              <a:rPr lang="en-US" dirty="0" err="1"/>
              <a:t>možete</a:t>
            </a:r>
            <a:r>
              <a:rPr lang="en-US" dirty="0"/>
              <a:t> </a:t>
            </a:r>
            <a:r>
              <a:rPr lang="en-US" dirty="0" err="1"/>
              <a:t>pronaći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&lt;</a:t>
            </a:r>
            <a:r>
              <a:rPr lang="en-US" dirty="0" err="1">
                <a:hlinkClick r:id="rId6"/>
              </a:rPr>
              <a:t>physics|machine</a:t>
            </a:r>
            <a:r>
              <a:rPr lang="en-US" dirty="0">
                <a:hlinkClick r:id="rId6"/>
              </a:rPr>
              <a:t> learning&gt;</a:t>
            </a:r>
            <a:endParaRPr lang="en-US" dirty="0"/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38129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C833F-9A19-45F3-A59D-79574B75D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A.I.,Data</a:t>
            </a:r>
            <a:r>
              <a:rPr lang="en-GB" dirty="0"/>
              <a:t> Science, Machine learning, Big data?</a:t>
            </a:r>
            <a:endParaRPr lang="hr-H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C77808-4486-4498-A686-741DBFB62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99569" y="2336800"/>
            <a:ext cx="3664799" cy="35221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AADEF9-7A17-4C09-B403-5297A8E23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33" y="2336800"/>
            <a:ext cx="2827867" cy="352213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5DEF88-BD93-48E9-9652-839BFA49D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5467" y="2336800"/>
            <a:ext cx="3663035" cy="352213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13890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01938-75B5-47C3-9828-70A264E74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Umjetna</a:t>
            </a:r>
            <a:r>
              <a:rPr lang="en-GB" dirty="0"/>
              <a:t> </a:t>
            </a:r>
            <a:r>
              <a:rPr lang="en-GB" dirty="0" err="1"/>
              <a:t>inteligencija</a:t>
            </a:r>
            <a:r>
              <a:rPr lang="en-GB" dirty="0"/>
              <a:t> (</a:t>
            </a:r>
            <a:r>
              <a:rPr lang="en-GB" dirty="0" err="1"/>
              <a:t>A.i</a:t>
            </a:r>
            <a:r>
              <a:rPr lang="en-GB" dirty="0"/>
              <a:t>.)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AE6AD-4834-4F0F-B271-7D93DBEBA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456BFB-A7BD-489B-AC15-9F473F2EB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399" y="2184062"/>
            <a:ext cx="5113867" cy="360713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D12A83-F072-4D3A-A1C7-EBD661296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655" y="2184062"/>
            <a:ext cx="3867945" cy="360713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25429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7EEB3-2B35-46D9-B50D-E3EAD338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Strojno</a:t>
            </a:r>
            <a:r>
              <a:rPr lang="en-GB" dirty="0"/>
              <a:t> I </a:t>
            </a:r>
            <a:r>
              <a:rPr lang="en-GB" dirty="0" err="1"/>
              <a:t>duboko</a:t>
            </a:r>
            <a:r>
              <a:rPr lang="en-GB" dirty="0"/>
              <a:t> </a:t>
            </a:r>
            <a:r>
              <a:rPr lang="en-GB" dirty="0" err="1"/>
              <a:t>učenje</a:t>
            </a:r>
            <a:endParaRPr lang="hr-H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EA0C15-F1FB-4825-9861-7372B03CF4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5855" y="2097088"/>
            <a:ext cx="5971556" cy="369411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D212A9-D11B-43A7-BAB2-75CB7F758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517" y="2008718"/>
            <a:ext cx="3782483" cy="378248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411060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158</TotalTime>
  <Words>251</Words>
  <Application>Microsoft Office PowerPoint</Application>
  <PresentationFormat>Widescreen</PresentationFormat>
  <Paragraphs>69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Trebuchet MS</vt:lpstr>
      <vt:lpstr>Tw Cen MT</vt:lpstr>
      <vt:lpstr>Circuit</vt:lpstr>
      <vt:lpstr>Radionica iz strojnog učenja</vt:lpstr>
      <vt:lpstr>Tko su predavači?</vt:lpstr>
      <vt:lpstr>Raspored</vt:lpstr>
      <vt:lpstr>Zašto je strojno učenje danas cool?</vt:lpstr>
      <vt:lpstr>Jesu li neuronske mreže svemoguće?</vt:lpstr>
      <vt:lpstr>Strojno učenje I fizika</vt:lpstr>
      <vt:lpstr>A.I.,Data Science, Machine learning, Big data?</vt:lpstr>
      <vt:lpstr>Umjetna inteligencija (A.i.)</vt:lpstr>
      <vt:lpstr>Strojno I duboko učenje</vt:lpstr>
      <vt:lpstr>Big Data?</vt:lpstr>
      <vt:lpstr>Data Science?</vt:lpstr>
      <vt:lpstr>Materijali</vt:lpstr>
      <vt:lpstr>Pitanja?</vt:lpstr>
      <vt:lpstr>Pauza 15. min</vt:lpstr>
      <vt:lpstr>Tehnički dio</vt:lpstr>
      <vt:lpstr>Python ili r?</vt:lpstr>
      <vt:lpstr>Ako ste na windowsima</vt:lpstr>
      <vt:lpstr>Biblioteke</vt:lpstr>
      <vt:lpstr>Demo1</vt:lpstr>
      <vt:lpstr>Demo2: Higgs competition</vt:lpstr>
      <vt:lpstr>Demo3: MNIST I Cifar10</vt:lpstr>
      <vt:lpstr>Pitanja?</vt:lpstr>
      <vt:lpstr>Vidimo se sljedeći put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Radionica iz strojnog učenja</dc:title>
  <dc:creator>Domjan Barić</dc:creator>
  <cp:lastModifiedBy>Domjan Barić</cp:lastModifiedBy>
  <cp:revision>18</cp:revision>
  <dcterms:created xsi:type="dcterms:W3CDTF">2017-10-22T14:06:53Z</dcterms:created>
  <dcterms:modified xsi:type="dcterms:W3CDTF">2017-10-24T14:39:30Z</dcterms:modified>
</cp:coreProperties>
</file>